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1" r:id="rId2"/>
    <p:sldId id="259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2" r:id="rId1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29DDFD-A264-4B0A-947E-B61A1520E1E2}" type="datetimeFigureOut">
              <a:rPr lang="nl-NL" smtClean="0"/>
              <a:t>23-4-2018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BBEE87-F9BB-4DB3-BA0F-448FF9C846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5824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FCAD0-E6A4-4B32-9BAA-58DDBF2C11B8}" type="datetimeFigureOut">
              <a:rPr lang="nl-NL" smtClean="0"/>
              <a:t>23-4-2018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DE517-F933-44A8-A5FE-55D378FB0E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0982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FCAD0-E6A4-4B32-9BAA-58DDBF2C11B8}" type="datetimeFigureOut">
              <a:rPr lang="nl-NL" smtClean="0"/>
              <a:t>23-4-2018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DE517-F933-44A8-A5FE-55D378FB0E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36966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FCAD0-E6A4-4B32-9BAA-58DDBF2C11B8}" type="datetimeFigureOut">
              <a:rPr lang="nl-NL" smtClean="0"/>
              <a:t>23-4-2018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DE517-F933-44A8-A5FE-55D378FB0E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9555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FCAD0-E6A4-4B32-9BAA-58DDBF2C11B8}" type="datetimeFigureOut">
              <a:rPr lang="nl-NL" smtClean="0"/>
              <a:t>23-4-2018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DE517-F933-44A8-A5FE-55D378FB0E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9615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FCAD0-E6A4-4B32-9BAA-58DDBF2C11B8}" type="datetimeFigureOut">
              <a:rPr lang="nl-NL" smtClean="0"/>
              <a:t>23-4-2018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DE517-F933-44A8-A5FE-55D378FB0E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0869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FCAD0-E6A4-4B32-9BAA-58DDBF2C11B8}" type="datetimeFigureOut">
              <a:rPr lang="nl-NL" smtClean="0"/>
              <a:t>23-4-2018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DE517-F933-44A8-A5FE-55D378FB0E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3399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FCAD0-E6A4-4B32-9BAA-58DDBF2C11B8}" type="datetimeFigureOut">
              <a:rPr lang="nl-NL" smtClean="0"/>
              <a:t>23-4-2018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DE517-F933-44A8-A5FE-55D378FB0E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9171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FCAD0-E6A4-4B32-9BAA-58DDBF2C11B8}" type="datetimeFigureOut">
              <a:rPr lang="nl-NL" smtClean="0"/>
              <a:t>23-4-2018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DE517-F933-44A8-A5FE-55D378FB0E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5355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FCAD0-E6A4-4B32-9BAA-58DDBF2C11B8}" type="datetimeFigureOut">
              <a:rPr lang="nl-NL" smtClean="0"/>
              <a:t>23-4-2018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DE517-F933-44A8-A5FE-55D378FB0E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2922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FCAD0-E6A4-4B32-9BAA-58DDBF2C11B8}" type="datetimeFigureOut">
              <a:rPr lang="nl-NL" smtClean="0"/>
              <a:t>23-4-2018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DE517-F933-44A8-A5FE-55D378FB0E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9185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FCAD0-E6A4-4B32-9BAA-58DDBF2C11B8}" type="datetimeFigureOut">
              <a:rPr lang="nl-NL" smtClean="0"/>
              <a:t>23-4-2018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DE517-F933-44A8-A5FE-55D378FB0E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9719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FCAD0-E6A4-4B32-9BAA-58DDBF2C11B8}" type="datetimeFigureOut">
              <a:rPr lang="nl-NL" smtClean="0"/>
              <a:t>23-4-2018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DE517-F933-44A8-A5FE-55D378FB0E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9690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2D2F7.5961754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2D2F7.5961754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2D2F7.5961754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2D2F7.5961754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2D2F7.5961754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2D2F7.5961754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2D2F7.5961754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2D2F7.5961754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2D2F7.5961754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2D2F7.5961754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2D2F7.5961754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2D2F7.5961754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i="1" dirty="0" smtClean="0"/>
          </a:p>
          <a:p>
            <a:endParaRPr lang="en-US" i="1" dirty="0"/>
          </a:p>
          <a:p>
            <a:r>
              <a:rPr lang="en-US" i="1" dirty="0" smtClean="0">
                <a:solidFill>
                  <a:schemeClr val="tx1"/>
                </a:solidFill>
              </a:rPr>
              <a:t>Op </a:t>
            </a:r>
            <a:r>
              <a:rPr lang="en-US" i="1" dirty="0" err="1" smtClean="0">
                <a:solidFill>
                  <a:schemeClr val="tx1"/>
                </a:solidFill>
              </a:rPr>
              <a:t>weg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naar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lagere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energiekosten</a:t>
            </a:r>
            <a:r>
              <a:rPr lang="en-US" i="1" dirty="0" smtClean="0">
                <a:solidFill>
                  <a:schemeClr val="tx1"/>
                </a:solidFill>
              </a:rPr>
              <a:t>!</a:t>
            </a:r>
            <a:endParaRPr lang="nl-NL" i="1" dirty="0">
              <a:solidFill>
                <a:schemeClr val="tx1"/>
              </a:solidFill>
            </a:endParaRPr>
          </a:p>
        </p:txBody>
      </p:sp>
      <p:pic>
        <p:nvPicPr>
          <p:cNvPr id="4" name="91183783-A1FE-441E-8CAC-F147EDC85590" descr="cid:5895EDC9-393C-4643-92B3-F9DF0F10EAAF@home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412776"/>
            <a:ext cx="5386872" cy="2356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1908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91183783-A1FE-441E-8CAC-F147EDC85590" descr="cid:5895EDC9-393C-4643-92B3-F9DF0F10EAAF@home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5758439"/>
            <a:ext cx="1794676" cy="784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kstvak 4"/>
          <p:cNvSpPr txBox="1"/>
          <p:nvPr/>
        </p:nvSpPr>
        <p:spPr>
          <a:xfrm>
            <a:off x="755576" y="321798"/>
            <a:ext cx="8059372" cy="8710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6. </a:t>
            </a:r>
            <a:r>
              <a:rPr lang="en-US" sz="3600" b="1" dirty="0" err="1" smtClean="0"/>
              <a:t>Duurzaamheid</a:t>
            </a:r>
            <a:endParaRPr lang="en-US" sz="3600" b="1" dirty="0"/>
          </a:p>
          <a:p>
            <a:endParaRPr lang="en-US" sz="4400" dirty="0"/>
          </a:p>
          <a:p>
            <a:pPr marL="742950" indent="-742950">
              <a:buFont typeface="Arial" panose="020B0604020202020204" pitchFamily="34" charset="0"/>
              <a:buChar char="•"/>
            </a:pPr>
            <a:r>
              <a:rPr lang="en-US" sz="3600" dirty="0" smtClean="0"/>
              <a:t>Wet- en </a:t>
            </a:r>
            <a:r>
              <a:rPr lang="en-US" sz="3600" dirty="0" err="1" smtClean="0"/>
              <a:t>regelgeving</a:t>
            </a:r>
            <a:endParaRPr lang="en-US" sz="3600" dirty="0" smtClean="0"/>
          </a:p>
          <a:p>
            <a:pPr marL="742950" indent="-742950">
              <a:buFont typeface="Arial" panose="020B0604020202020204" pitchFamily="34" charset="0"/>
              <a:buChar char="•"/>
            </a:pPr>
            <a:r>
              <a:rPr lang="en-US" sz="3600" dirty="0" smtClean="0"/>
              <a:t>MVO</a:t>
            </a:r>
          </a:p>
          <a:p>
            <a:pPr marL="742950" indent="-742950">
              <a:buFont typeface="Arial" panose="020B0604020202020204" pitchFamily="34" charset="0"/>
              <a:buChar char="•"/>
            </a:pPr>
            <a:r>
              <a:rPr lang="en-US" sz="3600" dirty="0" err="1" smtClean="0"/>
              <a:t>Financieel</a:t>
            </a:r>
            <a:r>
              <a:rPr lang="en-US" sz="3600" dirty="0" smtClean="0"/>
              <a:t> </a:t>
            </a:r>
            <a:r>
              <a:rPr lang="en-US" sz="3600" dirty="0" err="1" smtClean="0"/>
              <a:t>rendement</a:t>
            </a:r>
            <a:endParaRPr lang="en-US" sz="3600" dirty="0" smtClean="0"/>
          </a:p>
          <a:p>
            <a:pPr marL="742950" indent="-742950">
              <a:buFont typeface="Arial" panose="020B0604020202020204" pitchFamily="34" charset="0"/>
              <a:buChar char="•"/>
            </a:pPr>
            <a:r>
              <a:rPr lang="en-US" sz="3600" dirty="0" err="1" smtClean="0"/>
              <a:t>Aansluiting</a:t>
            </a:r>
            <a:r>
              <a:rPr lang="en-US" sz="3600" dirty="0" smtClean="0"/>
              <a:t> </a:t>
            </a:r>
            <a:r>
              <a:rPr lang="en-US" sz="3600" dirty="0" err="1" smtClean="0"/>
              <a:t>naar</a:t>
            </a:r>
            <a:r>
              <a:rPr lang="en-US" sz="3600" dirty="0" smtClean="0"/>
              <a:t> contract/</a:t>
            </a:r>
            <a:r>
              <a:rPr lang="en-US" sz="3600" dirty="0" err="1" smtClean="0"/>
              <a:t>factuur</a:t>
            </a:r>
            <a:endParaRPr lang="en-US" dirty="0" smtClean="0"/>
          </a:p>
          <a:p>
            <a:pPr marL="742950" indent="-7429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sz="3600" dirty="0" err="1" smtClean="0"/>
              <a:t>Enkele</a:t>
            </a:r>
            <a:r>
              <a:rPr lang="en-US" sz="3600" dirty="0" smtClean="0"/>
              <a:t> </a:t>
            </a:r>
            <a:r>
              <a:rPr lang="en-US" sz="3600" dirty="0" err="1" smtClean="0"/>
              <a:t>voorbeelden</a:t>
            </a:r>
            <a:endParaRPr lang="en-US" sz="3600" dirty="0" smtClean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200" dirty="0" err="1" smtClean="0"/>
              <a:t>Zonnepanelen</a:t>
            </a:r>
            <a:endParaRPr lang="en-US" sz="3200" dirty="0" smtClean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200" dirty="0" smtClean="0"/>
              <a:t>LED </a:t>
            </a:r>
            <a:r>
              <a:rPr lang="en-US" sz="3200" dirty="0" err="1" smtClean="0"/>
              <a:t>verlichting</a:t>
            </a:r>
            <a:endParaRPr lang="en-US" sz="3200" dirty="0" smtClean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200" dirty="0" err="1" smtClean="0"/>
              <a:t>Windenergie</a:t>
            </a:r>
            <a:endParaRPr lang="en-US" sz="3200" dirty="0" smtClean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200" dirty="0" err="1" smtClean="0"/>
              <a:t>Aardwarmte</a:t>
            </a:r>
            <a:endParaRPr lang="en-US" sz="3200" dirty="0" smtClean="0"/>
          </a:p>
          <a:p>
            <a:pPr marL="742950" indent="-742950">
              <a:buFont typeface="Arial" panose="020B0604020202020204" pitchFamily="34" charset="0"/>
              <a:buChar char="•"/>
            </a:pPr>
            <a:endParaRPr lang="en-US" sz="3600" dirty="0" smtClean="0"/>
          </a:p>
          <a:p>
            <a:pPr marL="742950" indent="-742950">
              <a:buFont typeface="+mj-lt"/>
              <a:buAutoNum type="arabicPeriod"/>
            </a:pPr>
            <a:endParaRPr lang="en-US" sz="3600" dirty="0" smtClean="0"/>
          </a:p>
          <a:p>
            <a:pPr marL="742950" indent="-742950">
              <a:buFont typeface="+mj-lt"/>
              <a:buAutoNum type="arabicPeriod"/>
            </a:pPr>
            <a:endParaRPr lang="en-US" sz="3600" dirty="0" smtClean="0"/>
          </a:p>
          <a:p>
            <a:pPr marL="742950" indent="-742950">
              <a:buFont typeface="+mj-lt"/>
              <a:buAutoNum type="arabicPeriod"/>
            </a:pP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91991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91183783-A1FE-441E-8CAC-F147EDC85590" descr="cid:5895EDC9-393C-4643-92B3-F9DF0F10EAAF@home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5758439"/>
            <a:ext cx="1794676" cy="784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kstvak 4"/>
          <p:cNvSpPr txBox="1"/>
          <p:nvPr/>
        </p:nvSpPr>
        <p:spPr>
          <a:xfrm>
            <a:off x="755576" y="321798"/>
            <a:ext cx="8059372" cy="90794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7</a:t>
            </a:r>
            <a:r>
              <a:rPr lang="en-US" sz="3600" b="1" dirty="0" smtClean="0"/>
              <a:t>. </a:t>
            </a:r>
            <a:r>
              <a:rPr lang="en-US" sz="3600" b="1" dirty="0" err="1" smtClean="0"/>
              <a:t>Voor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wie</a:t>
            </a:r>
            <a:r>
              <a:rPr lang="en-US" sz="3600" b="1" dirty="0" smtClean="0"/>
              <a:t>?</a:t>
            </a:r>
            <a:endParaRPr lang="en-US" sz="3600" b="1" dirty="0"/>
          </a:p>
          <a:p>
            <a:endParaRPr lang="en-US" sz="4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err="1"/>
              <a:t>Glastuinbouw</a:t>
            </a: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err="1"/>
              <a:t>Akkerbouw</a:t>
            </a: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Horeca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err="1"/>
              <a:t>Detailhandel</a:t>
            </a: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err="1"/>
              <a:t>Kunst</a:t>
            </a:r>
            <a:r>
              <a:rPr lang="en-US" sz="3200" dirty="0"/>
              <a:t> &amp; </a:t>
            </a:r>
            <a:r>
              <a:rPr lang="en-US" sz="3200" dirty="0" err="1"/>
              <a:t>Cultuur</a:t>
            </a: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err="1"/>
              <a:t>Industrie</a:t>
            </a:r>
            <a:r>
              <a:rPr lang="en-US" sz="3200" dirty="0"/>
              <a:t> </a:t>
            </a:r>
            <a:r>
              <a:rPr lang="en-US" sz="3200" dirty="0" err="1"/>
              <a:t>klein</a:t>
            </a: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err="1"/>
              <a:t>Industrie</a:t>
            </a:r>
            <a:r>
              <a:rPr lang="en-US" sz="3200" dirty="0"/>
              <a:t> </a:t>
            </a:r>
            <a:r>
              <a:rPr lang="en-US" sz="3200" dirty="0" err="1"/>
              <a:t>groot</a:t>
            </a: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err="1" smtClean="0"/>
              <a:t>Dienstverlening</a:t>
            </a:r>
            <a:endParaRPr lang="en-US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err="1" smtClean="0"/>
              <a:t>Onderwijs</a:t>
            </a: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600" dirty="0" smtClean="0"/>
          </a:p>
          <a:p>
            <a:pPr marL="742950" indent="-7429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742950" indent="-7429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indent="-742950">
              <a:buFont typeface="Arial" panose="020B0604020202020204" pitchFamily="34" charset="0"/>
              <a:buChar char="•"/>
            </a:pPr>
            <a:endParaRPr lang="en-US" sz="3600" dirty="0" smtClean="0"/>
          </a:p>
          <a:p>
            <a:pPr marL="742950" indent="-742950">
              <a:buFont typeface="+mj-lt"/>
              <a:buAutoNum type="arabicPeriod"/>
            </a:pPr>
            <a:endParaRPr lang="en-US" sz="3600" dirty="0" smtClean="0"/>
          </a:p>
          <a:p>
            <a:pPr marL="742950" indent="-742950">
              <a:buFont typeface="+mj-lt"/>
              <a:buAutoNum type="arabicPeriod"/>
            </a:pPr>
            <a:endParaRPr lang="en-US" sz="3600" dirty="0" smtClean="0"/>
          </a:p>
          <a:p>
            <a:pPr marL="742950" indent="-742950">
              <a:buFont typeface="+mj-lt"/>
              <a:buAutoNum type="arabicPeriod"/>
            </a:pPr>
            <a:endParaRPr lang="nl-NL" sz="3600" dirty="0"/>
          </a:p>
        </p:txBody>
      </p:sp>
      <p:sp>
        <p:nvSpPr>
          <p:cNvPr id="2" name="Tekstvak 1"/>
          <p:cNvSpPr txBox="1"/>
          <p:nvPr/>
        </p:nvSpPr>
        <p:spPr>
          <a:xfrm>
            <a:off x="4644008" y="1628800"/>
            <a:ext cx="396044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err="1" smtClean="0"/>
              <a:t>Sportverenigingen</a:t>
            </a: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Transport &amp; </a:t>
            </a:r>
            <a:r>
              <a:rPr lang="en-US" sz="3200" dirty="0" err="1"/>
              <a:t>Logistiek</a:t>
            </a: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Vastgoed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VVE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err="1"/>
              <a:t>Particulier</a:t>
            </a: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err="1"/>
              <a:t>Zorg</a:t>
            </a: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err="1"/>
              <a:t>ZZP’er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181561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i="1" dirty="0" smtClean="0"/>
          </a:p>
          <a:p>
            <a:endParaRPr lang="en-US" i="1" dirty="0"/>
          </a:p>
          <a:p>
            <a:r>
              <a:rPr lang="en-US" i="1" dirty="0" smtClean="0">
                <a:solidFill>
                  <a:schemeClr val="tx1"/>
                </a:solidFill>
              </a:rPr>
              <a:t>Op </a:t>
            </a:r>
            <a:r>
              <a:rPr lang="en-US" i="1" dirty="0" err="1" smtClean="0">
                <a:solidFill>
                  <a:schemeClr val="tx1"/>
                </a:solidFill>
              </a:rPr>
              <a:t>weg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naar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lagere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energiekosten</a:t>
            </a:r>
            <a:r>
              <a:rPr lang="en-US" i="1" dirty="0" smtClean="0">
                <a:solidFill>
                  <a:schemeClr val="tx1"/>
                </a:solidFill>
              </a:rPr>
              <a:t>!</a:t>
            </a:r>
            <a:endParaRPr lang="nl-NL" i="1" dirty="0">
              <a:solidFill>
                <a:schemeClr val="tx1"/>
              </a:solidFill>
            </a:endParaRPr>
          </a:p>
        </p:txBody>
      </p:sp>
      <p:pic>
        <p:nvPicPr>
          <p:cNvPr id="4" name="91183783-A1FE-441E-8CAC-F147EDC85590" descr="cid:5895EDC9-393C-4643-92B3-F9DF0F10EAAF@home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412776"/>
            <a:ext cx="5386872" cy="2356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8178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91183783-A1FE-441E-8CAC-F147EDC85590" descr="cid:5895EDC9-393C-4643-92B3-F9DF0F10EAAF@home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5758439"/>
            <a:ext cx="1794676" cy="784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kstvak 4"/>
          <p:cNvSpPr txBox="1"/>
          <p:nvPr/>
        </p:nvSpPr>
        <p:spPr>
          <a:xfrm>
            <a:off x="755576" y="321798"/>
            <a:ext cx="8059372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/>
              <a:t>Inhoudsopgave</a:t>
            </a:r>
            <a:endParaRPr lang="en-US" sz="3600" b="1" dirty="0" smtClean="0"/>
          </a:p>
          <a:p>
            <a:endParaRPr lang="en-US" sz="4400" dirty="0"/>
          </a:p>
          <a:p>
            <a:pPr marL="742950" indent="-742950">
              <a:buFont typeface="+mj-lt"/>
              <a:buAutoNum type="arabicPeriod"/>
            </a:pPr>
            <a:r>
              <a:rPr lang="en-US" sz="3600" dirty="0" err="1" smtClean="0"/>
              <a:t>Introductie</a:t>
            </a:r>
            <a:r>
              <a:rPr lang="en-US" sz="3600" dirty="0" smtClean="0"/>
              <a:t> (BOB)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err="1" smtClean="0"/>
              <a:t>Inkoop</a:t>
            </a:r>
            <a:r>
              <a:rPr lang="en-US" sz="3600" dirty="0" smtClean="0"/>
              <a:t>, contract- en </a:t>
            </a:r>
            <a:r>
              <a:rPr lang="en-US" sz="3600" dirty="0" err="1" smtClean="0"/>
              <a:t>factuurcontrole</a:t>
            </a:r>
            <a:endParaRPr lang="en-US" sz="3600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Twee </a:t>
            </a:r>
            <a:r>
              <a:rPr lang="en-US" sz="3600" dirty="0" err="1" smtClean="0"/>
              <a:t>producten</a:t>
            </a:r>
            <a:r>
              <a:rPr lang="en-US" sz="3600" dirty="0" smtClean="0"/>
              <a:t> (gas en </a:t>
            </a:r>
            <a:r>
              <a:rPr lang="en-US" sz="3600" dirty="0" err="1" smtClean="0"/>
              <a:t>elektriciteit</a:t>
            </a:r>
            <a:r>
              <a:rPr lang="en-US" sz="3600" dirty="0" smtClean="0"/>
              <a:t>)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err="1" smtClean="0"/>
              <a:t>Vier</a:t>
            </a:r>
            <a:r>
              <a:rPr lang="en-US" sz="3600" dirty="0" smtClean="0"/>
              <a:t> </a:t>
            </a:r>
            <a:r>
              <a:rPr lang="en-US" sz="3600" dirty="0" err="1" smtClean="0"/>
              <a:t>marktpartijen</a:t>
            </a:r>
            <a:endParaRPr lang="en-US" sz="3600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3600" dirty="0" err="1" smtClean="0"/>
              <a:t>Tarieven</a:t>
            </a:r>
            <a:r>
              <a:rPr lang="en-US" sz="3600" dirty="0" smtClean="0"/>
              <a:t> en </a:t>
            </a:r>
            <a:r>
              <a:rPr lang="en-US" sz="3600" dirty="0" err="1" smtClean="0"/>
              <a:t>prijsontwikkelingen</a:t>
            </a:r>
            <a:endParaRPr lang="en-US" sz="3600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3600" dirty="0" err="1" smtClean="0"/>
              <a:t>Duurzaamheid</a:t>
            </a:r>
            <a:endParaRPr lang="en-US" sz="3600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3600" dirty="0" err="1" smtClean="0"/>
              <a:t>Voor</a:t>
            </a:r>
            <a:r>
              <a:rPr lang="en-US" sz="3600" dirty="0" smtClean="0"/>
              <a:t> </a:t>
            </a:r>
            <a:r>
              <a:rPr lang="en-US" sz="3600" dirty="0" err="1" smtClean="0"/>
              <a:t>wie</a:t>
            </a:r>
            <a:r>
              <a:rPr lang="en-US" sz="3600" dirty="0" smtClean="0"/>
              <a:t>?</a:t>
            </a:r>
          </a:p>
          <a:p>
            <a:pPr marL="742950" indent="-742950">
              <a:buFont typeface="+mj-lt"/>
              <a:buAutoNum type="arabicPeriod"/>
            </a:pPr>
            <a:endParaRPr lang="en-US" sz="3600" dirty="0" smtClean="0"/>
          </a:p>
          <a:p>
            <a:pPr marL="742950" indent="-742950">
              <a:buFont typeface="+mj-lt"/>
              <a:buAutoNum type="arabicPeriod"/>
            </a:pPr>
            <a:endParaRPr lang="en-US" sz="3600" dirty="0" smtClean="0"/>
          </a:p>
          <a:p>
            <a:pPr marL="742950" indent="-742950">
              <a:buFont typeface="+mj-lt"/>
              <a:buAutoNum type="arabicPeriod"/>
            </a:pP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121424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91183783-A1FE-441E-8CAC-F147EDC85590" descr="cid:5895EDC9-393C-4643-92B3-F9DF0F10EAAF@home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5758439"/>
            <a:ext cx="1794676" cy="784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kstvak 4"/>
          <p:cNvSpPr txBox="1"/>
          <p:nvPr/>
        </p:nvSpPr>
        <p:spPr>
          <a:xfrm>
            <a:off x="755576" y="321798"/>
            <a:ext cx="8059372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b="1" dirty="0" err="1"/>
              <a:t>Introductie</a:t>
            </a:r>
            <a:r>
              <a:rPr lang="en-US" sz="3600" b="1" dirty="0"/>
              <a:t> (BOB)</a:t>
            </a:r>
          </a:p>
          <a:p>
            <a:endParaRPr lang="en-US" sz="4400" dirty="0"/>
          </a:p>
          <a:p>
            <a:pPr marL="742950" indent="-742950">
              <a:buFont typeface="Arial" panose="020B0604020202020204" pitchFamily="34" charset="0"/>
              <a:buChar char="•"/>
            </a:pPr>
            <a:r>
              <a:rPr lang="en-US" sz="3600" dirty="0" err="1" smtClean="0"/>
              <a:t>Besparen</a:t>
            </a:r>
            <a:endParaRPr lang="en-US" sz="3600" dirty="0" smtClean="0"/>
          </a:p>
          <a:p>
            <a:pPr marL="742950" indent="-742950">
              <a:buFont typeface="Arial" panose="020B0604020202020204" pitchFamily="34" charset="0"/>
              <a:buChar char="•"/>
            </a:pPr>
            <a:r>
              <a:rPr lang="en-US" sz="3600" dirty="0" err="1" smtClean="0"/>
              <a:t>Ontzorgen</a:t>
            </a:r>
            <a:endParaRPr lang="en-US" sz="3600" dirty="0" smtClean="0"/>
          </a:p>
          <a:p>
            <a:pPr marL="742950" indent="-742950">
              <a:buFont typeface="Arial" panose="020B0604020202020204" pitchFamily="34" charset="0"/>
              <a:buChar char="•"/>
            </a:pPr>
            <a:r>
              <a:rPr lang="en-US" sz="3600" dirty="0" err="1" smtClean="0"/>
              <a:t>Beheersen</a:t>
            </a:r>
            <a:endParaRPr lang="en-US" sz="3600" dirty="0" smtClean="0"/>
          </a:p>
          <a:p>
            <a:pPr marL="742950" indent="-742950">
              <a:buFont typeface="+mj-lt"/>
              <a:buAutoNum type="arabicPeriod"/>
            </a:pPr>
            <a:endParaRPr lang="en-US" sz="3600" dirty="0" smtClean="0"/>
          </a:p>
          <a:p>
            <a:pPr marL="742950" indent="-742950">
              <a:buFont typeface="+mj-lt"/>
              <a:buAutoNum type="arabicPeriod"/>
            </a:pPr>
            <a:endParaRPr lang="en-US" sz="3600" dirty="0" smtClean="0"/>
          </a:p>
          <a:p>
            <a:pPr marL="742950" indent="-742950">
              <a:buFont typeface="+mj-lt"/>
              <a:buAutoNum type="arabicPeriod"/>
            </a:pP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371916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91183783-A1FE-441E-8CAC-F147EDC85590" descr="cid:5895EDC9-393C-4643-92B3-F9DF0F10EAAF@home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5758439"/>
            <a:ext cx="1794676" cy="784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kstvak 4"/>
          <p:cNvSpPr txBox="1"/>
          <p:nvPr/>
        </p:nvSpPr>
        <p:spPr>
          <a:xfrm>
            <a:off x="755576" y="321798"/>
            <a:ext cx="792088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2. </a:t>
            </a:r>
            <a:r>
              <a:rPr lang="en-US" sz="3600" b="1" dirty="0" err="1" smtClean="0"/>
              <a:t>Inkoop</a:t>
            </a:r>
            <a:r>
              <a:rPr lang="en-US" sz="3600" b="1" dirty="0"/>
              <a:t>, contract- en </a:t>
            </a:r>
            <a:r>
              <a:rPr lang="en-US" sz="3600" b="1" dirty="0" err="1"/>
              <a:t>factuurcontrole</a:t>
            </a:r>
            <a:endParaRPr lang="en-US" sz="3600" b="1" dirty="0"/>
          </a:p>
          <a:p>
            <a:endParaRPr lang="en-US" sz="4000" dirty="0"/>
          </a:p>
          <a:p>
            <a:pPr marL="742950" indent="-742950">
              <a:buFont typeface="Arial" panose="020B0604020202020204" pitchFamily="34" charset="0"/>
              <a:buChar char="•"/>
            </a:pPr>
            <a:r>
              <a:rPr lang="en-US" sz="3600" dirty="0" err="1" smtClean="0"/>
              <a:t>Inkoop</a:t>
            </a:r>
            <a:endParaRPr lang="en-US" sz="3600" dirty="0" smtClean="0"/>
          </a:p>
          <a:p>
            <a:endParaRPr lang="en-US" sz="3600" dirty="0" smtClean="0"/>
          </a:p>
          <a:p>
            <a:pPr marL="742950" indent="-742950">
              <a:buFont typeface="Wingdings" panose="05000000000000000000" pitchFamily="2" charset="2"/>
              <a:buChar char="Ø"/>
            </a:pPr>
            <a:r>
              <a:rPr lang="en-US" sz="3600" dirty="0" err="1" smtClean="0"/>
              <a:t>Vaste</a:t>
            </a:r>
            <a:r>
              <a:rPr lang="en-US" sz="3600" dirty="0" smtClean="0"/>
              <a:t> of </a:t>
            </a:r>
            <a:r>
              <a:rPr lang="en-US" sz="3600" dirty="0" err="1" smtClean="0"/>
              <a:t>variabele</a:t>
            </a:r>
            <a:r>
              <a:rPr lang="en-US" sz="3600" dirty="0" smtClean="0"/>
              <a:t> </a:t>
            </a:r>
            <a:r>
              <a:rPr lang="en-US" sz="3600" dirty="0" err="1" smtClean="0"/>
              <a:t>prijs</a:t>
            </a:r>
            <a:endParaRPr lang="en-US" sz="3600" dirty="0" smtClean="0"/>
          </a:p>
          <a:p>
            <a:pPr marL="742950" indent="-742950">
              <a:buFont typeface="Wingdings" panose="05000000000000000000" pitchFamily="2" charset="2"/>
              <a:buChar char="Ø"/>
            </a:pPr>
            <a:r>
              <a:rPr lang="en-US" sz="3600" dirty="0" err="1" smtClean="0"/>
              <a:t>Korte</a:t>
            </a:r>
            <a:r>
              <a:rPr lang="en-US" sz="3600" dirty="0" smtClean="0"/>
              <a:t> </a:t>
            </a:r>
            <a:r>
              <a:rPr lang="en-US" sz="3600" dirty="0" err="1" smtClean="0"/>
              <a:t>termijn</a:t>
            </a:r>
            <a:r>
              <a:rPr lang="en-US" sz="3600" dirty="0" smtClean="0"/>
              <a:t> of </a:t>
            </a:r>
            <a:r>
              <a:rPr lang="en-US" sz="3600" dirty="0" err="1" smtClean="0"/>
              <a:t>lange</a:t>
            </a:r>
            <a:r>
              <a:rPr lang="en-US" sz="3600" dirty="0" smtClean="0"/>
              <a:t> </a:t>
            </a:r>
            <a:r>
              <a:rPr lang="en-US" sz="3600" dirty="0" err="1" smtClean="0"/>
              <a:t>termijn</a:t>
            </a:r>
            <a:endParaRPr lang="en-US" sz="3600" dirty="0" smtClean="0"/>
          </a:p>
          <a:p>
            <a:pPr marL="742950" indent="-742950">
              <a:buFont typeface="Wingdings" panose="05000000000000000000" pitchFamily="2" charset="2"/>
              <a:buChar char="Ø"/>
            </a:pPr>
            <a:r>
              <a:rPr lang="en-US" sz="3600" dirty="0" err="1" smtClean="0"/>
              <a:t>Individueel</a:t>
            </a:r>
            <a:r>
              <a:rPr lang="en-US" sz="3600" dirty="0" smtClean="0"/>
              <a:t> of </a:t>
            </a:r>
            <a:r>
              <a:rPr lang="en-US" sz="3600" dirty="0" err="1" smtClean="0"/>
              <a:t>collectief</a:t>
            </a:r>
            <a:endParaRPr lang="en-US" sz="3600" dirty="0" smtClean="0"/>
          </a:p>
          <a:p>
            <a:endParaRPr lang="en-US" sz="3600" dirty="0" smtClean="0"/>
          </a:p>
          <a:p>
            <a:pPr marL="742950" indent="-742950">
              <a:buFont typeface="+mj-lt"/>
              <a:buAutoNum type="arabicPeriod"/>
            </a:pPr>
            <a:endParaRPr lang="en-US" sz="3600" dirty="0" smtClean="0"/>
          </a:p>
          <a:p>
            <a:pPr marL="742950" indent="-742950">
              <a:buFont typeface="+mj-lt"/>
              <a:buAutoNum type="arabicPeriod"/>
            </a:pP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416689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91183783-A1FE-441E-8CAC-F147EDC85590" descr="cid:5895EDC9-393C-4643-92B3-F9DF0F10EAAF@home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5758439"/>
            <a:ext cx="1794676" cy="784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kstvak 4"/>
          <p:cNvSpPr txBox="1"/>
          <p:nvPr/>
        </p:nvSpPr>
        <p:spPr>
          <a:xfrm>
            <a:off x="755576" y="321798"/>
            <a:ext cx="7920880" cy="7417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2. </a:t>
            </a:r>
            <a:r>
              <a:rPr lang="en-US" sz="3600" b="1" dirty="0" err="1" smtClean="0"/>
              <a:t>Inkoop</a:t>
            </a:r>
            <a:r>
              <a:rPr lang="en-US" sz="3600" b="1" dirty="0"/>
              <a:t>, contract- en </a:t>
            </a:r>
            <a:r>
              <a:rPr lang="en-US" sz="3600" b="1" dirty="0" err="1"/>
              <a:t>factuurcontrole</a:t>
            </a:r>
            <a:endParaRPr lang="en-US" sz="3600" b="1" dirty="0"/>
          </a:p>
          <a:p>
            <a:endParaRPr lang="en-US" sz="4000" dirty="0"/>
          </a:p>
          <a:p>
            <a:pPr marL="742950" indent="-742950">
              <a:buFont typeface="Arial" panose="020B0604020202020204" pitchFamily="34" charset="0"/>
              <a:buChar char="•"/>
            </a:pPr>
            <a:r>
              <a:rPr lang="en-US" sz="3600" dirty="0" err="1" smtClean="0"/>
              <a:t>Contractcontrole</a:t>
            </a:r>
            <a:endParaRPr lang="en-US" sz="3600" dirty="0" smtClean="0"/>
          </a:p>
          <a:p>
            <a:endParaRPr lang="en-US" sz="3600" dirty="0" smtClean="0"/>
          </a:p>
          <a:p>
            <a:r>
              <a:rPr lang="en-US" sz="3600" dirty="0" err="1" smtClean="0"/>
              <a:t>Tarieven</a:t>
            </a:r>
            <a:r>
              <a:rPr lang="en-US" sz="3600" dirty="0" smtClean="0"/>
              <a:t> en </a:t>
            </a:r>
            <a:r>
              <a:rPr lang="en-US" sz="3600" dirty="0" err="1" smtClean="0"/>
              <a:t>voorwaarden</a:t>
            </a:r>
            <a:r>
              <a:rPr lang="en-US" sz="3600" dirty="0" smtClean="0"/>
              <a:t> bij :</a:t>
            </a:r>
          </a:p>
          <a:p>
            <a:endParaRPr lang="en-US" sz="3600" dirty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dirty="0" err="1" smtClean="0"/>
              <a:t>Energieleverancier</a:t>
            </a:r>
            <a:endParaRPr lang="en-US" sz="3600" dirty="0" smtClean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dirty="0" err="1" smtClean="0"/>
              <a:t>Regionaal</a:t>
            </a:r>
            <a:r>
              <a:rPr lang="en-US" sz="3600" dirty="0" smtClean="0"/>
              <a:t> </a:t>
            </a:r>
            <a:r>
              <a:rPr lang="en-US" sz="3600" dirty="0" err="1" smtClean="0"/>
              <a:t>netbeheerder</a:t>
            </a:r>
            <a:endParaRPr lang="en-US" sz="3600" dirty="0" smtClean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dirty="0" err="1" smtClean="0"/>
              <a:t>Meetbedrijf</a:t>
            </a:r>
            <a:endParaRPr lang="en-US" sz="3600" dirty="0" smtClean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dirty="0" err="1" smtClean="0"/>
              <a:t>Belastingdienst</a:t>
            </a:r>
            <a:endParaRPr lang="en-US" sz="3600" dirty="0" smtClean="0"/>
          </a:p>
          <a:p>
            <a:endParaRPr lang="en-US" sz="3600" dirty="0" smtClean="0"/>
          </a:p>
          <a:p>
            <a:pPr marL="742950" indent="-742950">
              <a:buFont typeface="+mj-lt"/>
              <a:buAutoNum type="arabicPeriod"/>
            </a:pPr>
            <a:endParaRPr lang="en-US" sz="3600" dirty="0" smtClean="0"/>
          </a:p>
          <a:p>
            <a:pPr marL="742950" indent="-742950">
              <a:buFont typeface="+mj-lt"/>
              <a:buAutoNum type="arabicPeriod"/>
            </a:pP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149431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91183783-A1FE-441E-8CAC-F147EDC85590" descr="cid:5895EDC9-393C-4643-92B3-F9DF0F10EAAF@home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5758439"/>
            <a:ext cx="1794676" cy="784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kstvak 4"/>
          <p:cNvSpPr txBox="1"/>
          <p:nvPr/>
        </p:nvSpPr>
        <p:spPr>
          <a:xfrm>
            <a:off x="755576" y="321798"/>
            <a:ext cx="7920880" cy="7971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2. </a:t>
            </a:r>
            <a:r>
              <a:rPr lang="en-US" sz="3600" b="1" dirty="0" err="1" smtClean="0"/>
              <a:t>Inkoop</a:t>
            </a:r>
            <a:r>
              <a:rPr lang="en-US" sz="3600" b="1" dirty="0"/>
              <a:t>, contract- en </a:t>
            </a:r>
            <a:r>
              <a:rPr lang="en-US" sz="3600" b="1" dirty="0" err="1"/>
              <a:t>factuurcontrole</a:t>
            </a:r>
            <a:endParaRPr lang="en-US" sz="3600" b="1" dirty="0"/>
          </a:p>
          <a:p>
            <a:endParaRPr lang="en-US" sz="3600" dirty="0"/>
          </a:p>
          <a:p>
            <a:pPr marL="742950" indent="-742950">
              <a:buFont typeface="Arial" panose="020B0604020202020204" pitchFamily="34" charset="0"/>
              <a:buChar char="•"/>
            </a:pPr>
            <a:r>
              <a:rPr lang="en-US" sz="3600" dirty="0" err="1" smtClean="0"/>
              <a:t>Factuurcontrole</a:t>
            </a:r>
            <a:endParaRPr lang="en-US" sz="3600" dirty="0" smtClean="0"/>
          </a:p>
          <a:p>
            <a:endParaRPr lang="en-US" sz="3600" dirty="0" smtClean="0"/>
          </a:p>
          <a:p>
            <a:r>
              <a:rPr lang="en-US" sz="3600" dirty="0" err="1" smtClean="0"/>
              <a:t>Inhoudelijke</a:t>
            </a:r>
            <a:r>
              <a:rPr lang="en-US" sz="3600" dirty="0" smtClean="0"/>
              <a:t> </a:t>
            </a:r>
            <a:r>
              <a:rPr lang="en-US" sz="3600" dirty="0" err="1" smtClean="0"/>
              <a:t>controle</a:t>
            </a:r>
            <a:r>
              <a:rPr lang="en-US" sz="3600" dirty="0" smtClean="0"/>
              <a:t> op: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dirty="0" err="1" smtClean="0"/>
              <a:t>Leveringstarieven</a:t>
            </a:r>
            <a:endParaRPr lang="en-US" sz="3600" dirty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dirty="0" err="1" smtClean="0"/>
              <a:t>Vastrechtcomponenten</a:t>
            </a:r>
            <a:endParaRPr lang="en-US" sz="3600" dirty="0" smtClean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dirty="0" err="1" smtClean="0"/>
              <a:t>Landelijke</a:t>
            </a:r>
            <a:r>
              <a:rPr lang="en-US" sz="3600" dirty="0" smtClean="0"/>
              <a:t> </a:t>
            </a:r>
            <a:r>
              <a:rPr lang="en-US" sz="3600" dirty="0" err="1" smtClean="0"/>
              <a:t>transporttarieven</a:t>
            </a:r>
            <a:endParaRPr lang="en-US" sz="3600" dirty="0" smtClean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dirty="0" err="1" smtClean="0"/>
              <a:t>Regionale</a:t>
            </a:r>
            <a:r>
              <a:rPr lang="en-US" sz="3600" dirty="0" smtClean="0"/>
              <a:t> </a:t>
            </a:r>
            <a:r>
              <a:rPr lang="en-US" sz="3600" dirty="0" err="1" smtClean="0"/>
              <a:t>transporttarieven</a:t>
            </a:r>
            <a:endParaRPr lang="en-US" sz="3600" dirty="0" smtClean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dirty="0" err="1" smtClean="0"/>
              <a:t>Energiebelastingen</a:t>
            </a:r>
            <a:endParaRPr lang="en-US" sz="3600" dirty="0" smtClean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dirty="0" err="1" smtClean="0"/>
              <a:t>Meetdiensten</a:t>
            </a:r>
            <a:endParaRPr lang="en-US" sz="3600" dirty="0" smtClean="0"/>
          </a:p>
          <a:p>
            <a:endParaRPr lang="en-US" sz="3600" dirty="0" smtClean="0"/>
          </a:p>
          <a:p>
            <a:pPr marL="742950" indent="-742950">
              <a:buFont typeface="+mj-lt"/>
              <a:buAutoNum type="arabicPeriod"/>
            </a:pPr>
            <a:endParaRPr lang="en-US" sz="3600" dirty="0" smtClean="0"/>
          </a:p>
          <a:p>
            <a:pPr marL="742950" indent="-742950">
              <a:buFont typeface="+mj-lt"/>
              <a:buAutoNum type="arabicPeriod"/>
            </a:pP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1892384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91183783-A1FE-441E-8CAC-F147EDC85590" descr="cid:5895EDC9-393C-4643-92B3-F9DF0F10EAAF@home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5758439"/>
            <a:ext cx="1794676" cy="784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kstvak 4"/>
          <p:cNvSpPr txBox="1"/>
          <p:nvPr/>
        </p:nvSpPr>
        <p:spPr>
          <a:xfrm>
            <a:off x="755576" y="321798"/>
            <a:ext cx="805937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3. Twee </a:t>
            </a:r>
            <a:r>
              <a:rPr lang="en-US" sz="3600" b="1" dirty="0" err="1"/>
              <a:t>producten</a:t>
            </a:r>
            <a:r>
              <a:rPr lang="en-US" sz="3600" b="1" dirty="0"/>
              <a:t> (gas en </a:t>
            </a:r>
            <a:r>
              <a:rPr lang="en-US" sz="3600" b="1" dirty="0" err="1"/>
              <a:t>elektriciteit</a:t>
            </a:r>
            <a:r>
              <a:rPr lang="en-US" sz="3600" b="1" dirty="0"/>
              <a:t>)</a:t>
            </a:r>
          </a:p>
          <a:p>
            <a:endParaRPr lang="en-US" sz="4400" dirty="0"/>
          </a:p>
          <a:p>
            <a:pPr marL="742950" indent="-742950">
              <a:buFont typeface="Arial" panose="020B0604020202020204" pitchFamily="34" charset="0"/>
              <a:buChar char="•"/>
            </a:pPr>
            <a:r>
              <a:rPr lang="en-US" sz="3600" dirty="0" smtClean="0"/>
              <a:t>Gas</a:t>
            </a:r>
          </a:p>
          <a:p>
            <a:pPr marL="742950" indent="-742950">
              <a:buFont typeface="Arial" panose="020B0604020202020204" pitchFamily="34" charset="0"/>
              <a:buChar char="•"/>
            </a:pPr>
            <a:r>
              <a:rPr lang="en-US" sz="3600" dirty="0" err="1" smtClean="0"/>
              <a:t>Elektriciteit</a:t>
            </a:r>
            <a:endParaRPr lang="en-US" sz="3600" dirty="0" smtClean="0"/>
          </a:p>
          <a:p>
            <a:pPr marL="742950" indent="-742950">
              <a:buFont typeface="+mj-lt"/>
              <a:buAutoNum type="arabicPeriod"/>
            </a:pPr>
            <a:endParaRPr lang="en-US" sz="3600" dirty="0" smtClean="0"/>
          </a:p>
          <a:p>
            <a:pPr marL="742950" indent="-742950">
              <a:buFont typeface="+mj-lt"/>
              <a:buAutoNum type="arabicPeriod"/>
            </a:pPr>
            <a:endParaRPr lang="en-US" sz="3600" dirty="0" smtClean="0"/>
          </a:p>
          <a:p>
            <a:pPr marL="742950" indent="-742950">
              <a:buFont typeface="+mj-lt"/>
              <a:buAutoNum type="arabicPeriod"/>
            </a:pP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29928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91183783-A1FE-441E-8CAC-F147EDC85590" descr="cid:5895EDC9-393C-4643-92B3-F9DF0F10EAAF@home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5758439"/>
            <a:ext cx="1794676" cy="784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kstvak 4"/>
          <p:cNvSpPr txBox="1"/>
          <p:nvPr/>
        </p:nvSpPr>
        <p:spPr>
          <a:xfrm>
            <a:off x="755576" y="321798"/>
            <a:ext cx="8059372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4. </a:t>
            </a:r>
            <a:r>
              <a:rPr lang="en-US" sz="3600" b="1" dirty="0" err="1" smtClean="0"/>
              <a:t>Vier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marktpartijen</a:t>
            </a:r>
            <a:endParaRPr lang="en-US" sz="3600" b="1" dirty="0"/>
          </a:p>
          <a:p>
            <a:endParaRPr lang="en-US" sz="4400" dirty="0"/>
          </a:p>
          <a:p>
            <a:pPr marL="742950" indent="-742950">
              <a:buFont typeface="Arial" panose="020B0604020202020204" pitchFamily="34" charset="0"/>
              <a:buChar char="•"/>
            </a:pPr>
            <a:r>
              <a:rPr lang="en-US" sz="3600" dirty="0" err="1" smtClean="0"/>
              <a:t>Energieleveranciers</a:t>
            </a:r>
            <a:endParaRPr lang="en-US" sz="3600" dirty="0" smtClean="0"/>
          </a:p>
          <a:p>
            <a:pPr marL="742950" indent="-742950">
              <a:buFont typeface="Arial" panose="020B0604020202020204" pitchFamily="34" charset="0"/>
              <a:buChar char="•"/>
            </a:pPr>
            <a:r>
              <a:rPr lang="en-US" sz="3600" dirty="0" err="1" smtClean="0"/>
              <a:t>Regionaal</a:t>
            </a:r>
            <a:r>
              <a:rPr lang="en-US" sz="3600" dirty="0" smtClean="0"/>
              <a:t> </a:t>
            </a:r>
            <a:r>
              <a:rPr lang="en-US" sz="3600" dirty="0" err="1" smtClean="0"/>
              <a:t>netbeheerder</a:t>
            </a:r>
            <a:endParaRPr lang="en-US" sz="3600" dirty="0" smtClean="0"/>
          </a:p>
          <a:p>
            <a:pPr marL="742950" indent="-742950">
              <a:buFont typeface="Arial" panose="020B0604020202020204" pitchFamily="34" charset="0"/>
              <a:buChar char="•"/>
            </a:pPr>
            <a:r>
              <a:rPr lang="en-US" sz="3600" dirty="0" err="1" smtClean="0"/>
              <a:t>Meetbedrijven</a:t>
            </a:r>
            <a:endParaRPr lang="en-US" sz="3600" dirty="0" smtClean="0"/>
          </a:p>
          <a:p>
            <a:pPr marL="742950" indent="-742950">
              <a:buFont typeface="Arial" panose="020B0604020202020204" pitchFamily="34" charset="0"/>
              <a:buChar char="•"/>
            </a:pPr>
            <a:r>
              <a:rPr lang="en-US" sz="3600" dirty="0" err="1" smtClean="0"/>
              <a:t>Belastingdienst</a:t>
            </a:r>
            <a:endParaRPr lang="en-US" sz="3600" dirty="0" smtClean="0"/>
          </a:p>
          <a:p>
            <a:pPr marL="742950" indent="-742950">
              <a:buFont typeface="Arial" panose="020B0604020202020204" pitchFamily="34" charset="0"/>
              <a:buChar char="•"/>
            </a:pPr>
            <a:endParaRPr lang="en-US" sz="3600" dirty="0" smtClean="0"/>
          </a:p>
          <a:p>
            <a:pPr marL="742950" indent="-742950">
              <a:buFont typeface="+mj-lt"/>
              <a:buAutoNum type="arabicPeriod"/>
            </a:pPr>
            <a:endParaRPr lang="en-US" sz="3600" dirty="0" smtClean="0"/>
          </a:p>
          <a:p>
            <a:pPr marL="742950" indent="-742950">
              <a:buFont typeface="+mj-lt"/>
              <a:buAutoNum type="arabicPeriod"/>
            </a:pPr>
            <a:endParaRPr lang="en-US" sz="3600" dirty="0" smtClean="0"/>
          </a:p>
          <a:p>
            <a:pPr marL="742950" indent="-742950">
              <a:buFont typeface="+mj-lt"/>
              <a:buAutoNum type="arabicPeriod"/>
            </a:pP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175316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91183783-A1FE-441E-8CAC-F147EDC85590" descr="cid:5895EDC9-393C-4643-92B3-F9DF0F10EAAF@home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5758439"/>
            <a:ext cx="1794676" cy="784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kstvak 4"/>
          <p:cNvSpPr txBox="1"/>
          <p:nvPr/>
        </p:nvSpPr>
        <p:spPr>
          <a:xfrm>
            <a:off x="755576" y="321798"/>
            <a:ext cx="8059372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5</a:t>
            </a:r>
            <a:r>
              <a:rPr lang="en-US" sz="3600" b="1" dirty="0" smtClean="0"/>
              <a:t>. </a:t>
            </a:r>
            <a:r>
              <a:rPr lang="en-US" sz="3600" b="1" dirty="0" err="1" smtClean="0"/>
              <a:t>Tarieven</a:t>
            </a:r>
            <a:r>
              <a:rPr lang="en-US" sz="3600" b="1" dirty="0" smtClean="0"/>
              <a:t> en </a:t>
            </a:r>
            <a:r>
              <a:rPr lang="en-US" sz="3600" b="1" dirty="0" err="1" smtClean="0"/>
              <a:t>prijsontwikkelingen</a:t>
            </a:r>
            <a:endParaRPr lang="en-US" sz="3600" b="1" dirty="0"/>
          </a:p>
          <a:p>
            <a:endParaRPr lang="en-US" sz="4400" dirty="0"/>
          </a:p>
          <a:p>
            <a:pPr marL="742950" indent="-742950">
              <a:buFont typeface="Arial" panose="020B0604020202020204" pitchFamily="34" charset="0"/>
              <a:buChar char="•"/>
            </a:pPr>
            <a:r>
              <a:rPr lang="en-US" sz="3600" dirty="0" err="1" smtClean="0"/>
              <a:t>Ontwikkeling</a:t>
            </a:r>
            <a:r>
              <a:rPr lang="en-US" sz="3600" dirty="0" smtClean="0"/>
              <a:t> </a:t>
            </a:r>
            <a:r>
              <a:rPr lang="en-US" sz="3600" dirty="0" err="1" smtClean="0"/>
              <a:t>gasprijzen</a:t>
            </a:r>
            <a:endParaRPr lang="en-US" sz="3600" dirty="0" smtClean="0"/>
          </a:p>
          <a:p>
            <a:pPr marL="742950" indent="-742950">
              <a:buFont typeface="Arial" panose="020B0604020202020204" pitchFamily="34" charset="0"/>
              <a:buChar char="•"/>
            </a:pPr>
            <a:r>
              <a:rPr lang="en-US" sz="3600" dirty="0" err="1" smtClean="0"/>
              <a:t>Ontwikkeling</a:t>
            </a:r>
            <a:r>
              <a:rPr lang="en-US" sz="3600" dirty="0" smtClean="0"/>
              <a:t> </a:t>
            </a:r>
            <a:r>
              <a:rPr lang="en-US" sz="3600" dirty="0" err="1" smtClean="0"/>
              <a:t>elektriciteitsprijzen</a:t>
            </a:r>
            <a:endParaRPr lang="en-US" sz="3600" dirty="0" smtClean="0"/>
          </a:p>
          <a:p>
            <a:pPr marL="742950" indent="-742950">
              <a:buFont typeface="Arial" panose="020B0604020202020204" pitchFamily="34" charset="0"/>
              <a:buChar char="•"/>
            </a:pPr>
            <a:r>
              <a:rPr lang="en-US" sz="3600" dirty="0" err="1" smtClean="0"/>
              <a:t>Tarieven</a:t>
            </a:r>
            <a:r>
              <a:rPr lang="en-US" sz="3600" dirty="0" smtClean="0"/>
              <a:t> </a:t>
            </a:r>
            <a:r>
              <a:rPr lang="en-US" sz="3600" dirty="0" err="1" smtClean="0"/>
              <a:t>Energiebelasting</a:t>
            </a:r>
            <a:endParaRPr lang="en-US" sz="3600" dirty="0" smtClean="0"/>
          </a:p>
          <a:p>
            <a:pPr marL="742950" indent="-742950">
              <a:buFont typeface="Arial" panose="020B0604020202020204" pitchFamily="34" charset="0"/>
              <a:buChar char="•"/>
            </a:pPr>
            <a:r>
              <a:rPr lang="en-US" sz="3600" dirty="0" err="1" smtClean="0"/>
              <a:t>Tarieven</a:t>
            </a:r>
            <a:r>
              <a:rPr lang="en-US" sz="3600" dirty="0" smtClean="0"/>
              <a:t> </a:t>
            </a:r>
            <a:r>
              <a:rPr lang="en-US" sz="3600" dirty="0" err="1" smtClean="0"/>
              <a:t>regionaal</a:t>
            </a:r>
            <a:r>
              <a:rPr lang="en-US" sz="3600" dirty="0" smtClean="0"/>
              <a:t> </a:t>
            </a:r>
            <a:r>
              <a:rPr lang="en-US" sz="3600" dirty="0" err="1" smtClean="0"/>
              <a:t>netbeheer</a:t>
            </a:r>
            <a:endParaRPr lang="en-US" sz="3600" dirty="0" smtClean="0"/>
          </a:p>
          <a:p>
            <a:pPr marL="742950" indent="-742950">
              <a:buFont typeface="Arial" panose="020B0604020202020204" pitchFamily="34" charset="0"/>
              <a:buChar char="•"/>
            </a:pPr>
            <a:r>
              <a:rPr lang="en-US" sz="3600" dirty="0" err="1" smtClean="0"/>
              <a:t>Tarieven</a:t>
            </a:r>
            <a:r>
              <a:rPr lang="en-US" sz="3600" dirty="0" smtClean="0"/>
              <a:t> </a:t>
            </a:r>
            <a:r>
              <a:rPr lang="en-US" sz="3600" dirty="0" err="1" smtClean="0"/>
              <a:t>meetdiensten</a:t>
            </a:r>
            <a:endParaRPr lang="en-US" sz="3600" dirty="0" smtClean="0"/>
          </a:p>
          <a:p>
            <a:pPr marL="742950" indent="-742950">
              <a:buFont typeface="Arial" panose="020B0604020202020204" pitchFamily="34" charset="0"/>
              <a:buChar char="•"/>
            </a:pPr>
            <a:endParaRPr lang="en-US" sz="3600" dirty="0" smtClean="0"/>
          </a:p>
          <a:p>
            <a:pPr marL="742950" indent="-742950">
              <a:buFont typeface="+mj-lt"/>
              <a:buAutoNum type="arabicPeriod"/>
            </a:pPr>
            <a:endParaRPr lang="en-US" sz="3600" dirty="0" smtClean="0"/>
          </a:p>
          <a:p>
            <a:pPr marL="742950" indent="-742950">
              <a:buFont typeface="+mj-lt"/>
              <a:buAutoNum type="arabicPeriod"/>
            </a:pPr>
            <a:endParaRPr lang="en-US" sz="3600" dirty="0" smtClean="0"/>
          </a:p>
          <a:p>
            <a:pPr marL="742950" indent="-742950">
              <a:buFont typeface="+mj-lt"/>
              <a:buAutoNum type="arabicPeriod"/>
            </a:pP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3054938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2652</TotalTime>
  <Words>185</Words>
  <Application>Microsoft Office PowerPoint</Application>
  <PresentationFormat>Diavoorstelling (4:3)</PresentationFormat>
  <Paragraphs>112</Paragraphs>
  <Slides>12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3" baseType="lpstr"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Gebruiker</dc:creator>
  <cp:lastModifiedBy>Gebruiker</cp:lastModifiedBy>
  <cp:revision>13</cp:revision>
  <dcterms:created xsi:type="dcterms:W3CDTF">2018-03-19T17:09:26Z</dcterms:created>
  <dcterms:modified xsi:type="dcterms:W3CDTF">2018-04-23T12:27:16Z</dcterms:modified>
</cp:coreProperties>
</file>